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0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SKILL OF PLANNED REPETITION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IN" sz="3600" b="1" dirty="0" smtClean="0">
                <a:latin typeface="Cambria" pitchFamily="18" charset="0"/>
              </a:rPr>
              <a:t>MICRO-TEACHING</a:t>
            </a:r>
            <a:endParaRPr lang="en-IN" sz="3600" b="1" dirty="0">
              <a:latin typeface="Cambr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48600" cy="1143000"/>
          </a:xfrm>
        </p:spPr>
        <p:txBody>
          <a:bodyPr>
            <a:normAutofit/>
          </a:bodyPr>
          <a:lstStyle/>
          <a:p>
            <a:r>
              <a:rPr lang="en-IN" dirty="0" smtClean="0">
                <a:latin typeface="Cambria" pitchFamily="18" charset="0"/>
              </a:rPr>
              <a:t>Cumulative Repetition</a:t>
            </a:r>
            <a:endParaRPr lang="en-IN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IN" dirty="0" smtClean="0">
                <a:latin typeface="Georgia" pitchFamily="18" charset="0"/>
              </a:rPr>
              <a:t>Repetition of major points at different stages of the lesson collectively and sequentially.</a:t>
            </a:r>
          </a:p>
          <a:p>
            <a:pPr>
              <a:lnSpc>
                <a:spcPct val="150000"/>
              </a:lnSpc>
            </a:pPr>
            <a:r>
              <a:rPr lang="en-IN" dirty="0" smtClean="0">
                <a:latin typeface="Georgia" pitchFamily="18" charset="0"/>
              </a:rPr>
              <a:t>The purpose is to help learners make logical connections between one stage of the lesson and another for better comprehension, retention and recall.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48600" cy="1143000"/>
          </a:xfrm>
        </p:spPr>
        <p:txBody>
          <a:bodyPr>
            <a:normAutofit/>
          </a:bodyPr>
          <a:lstStyle/>
          <a:p>
            <a:r>
              <a:rPr lang="en-IN" dirty="0" smtClean="0">
                <a:latin typeface="Cambria" pitchFamily="18" charset="0"/>
              </a:rPr>
              <a:t>Massed Repetition</a:t>
            </a:r>
            <a:endParaRPr lang="en-IN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IN" dirty="0" smtClean="0">
                <a:latin typeface="Georgia" pitchFamily="18" charset="0"/>
              </a:rPr>
              <a:t>Repetition of all major points of the lesson at the end as a summary.</a:t>
            </a:r>
          </a:p>
          <a:p>
            <a:pPr>
              <a:lnSpc>
                <a:spcPct val="150000"/>
              </a:lnSpc>
            </a:pPr>
            <a:r>
              <a:rPr lang="en-IN" dirty="0" smtClean="0">
                <a:latin typeface="Georgia" pitchFamily="18" charset="0"/>
              </a:rPr>
              <a:t>The purpose is to ensure mastery of the lesson.</a:t>
            </a:r>
          </a:p>
          <a:p>
            <a:pPr>
              <a:lnSpc>
                <a:spcPct val="150000"/>
              </a:lnSpc>
            </a:pPr>
            <a:endParaRPr lang="en-IN" dirty="0" smtClean="0">
              <a:latin typeface="Georg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362200"/>
            <a:ext cx="7470648" cy="1905000"/>
          </a:xfrm>
        </p:spPr>
        <p:txBody>
          <a:bodyPr>
            <a:normAutofit/>
          </a:bodyPr>
          <a:lstStyle/>
          <a:p>
            <a:r>
              <a:rPr lang="en-IN" dirty="0" smtClean="0">
                <a:latin typeface="Cambria" pitchFamily="18" charset="0"/>
              </a:rPr>
              <a:t>COMPONENTS OF PLANNED REPETITION SKILL</a:t>
            </a:r>
            <a:endParaRPr lang="en-IN" dirty="0">
              <a:latin typeface="Cambr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304800"/>
            <a:ext cx="4114800" cy="5821363"/>
          </a:xfrm>
        </p:spPr>
        <p:txBody>
          <a:bodyPr/>
          <a:lstStyle/>
          <a:p>
            <a:pPr>
              <a:lnSpc>
                <a:spcPct val="150000"/>
              </a:lnSpc>
            </a:pPr>
            <a:endParaRPr lang="en-IN" sz="2450" dirty="0" smtClean="0">
              <a:latin typeface="Cambria" pitchFamily="18" charset="0"/>
            </a:endParaRPr>
          </a:p>
          <a:p>
            <a:pPr>
              <a:lnSpc>
                <a:spcPct val="150000"/>
              </a:lnSpc>
            </a:pPr>
            <a:endParaRPr lang="en-IN" dirty="0">
              <a:latin typeface="Cambria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</p:nvPr>
        </p:nvGraphicFramePr>
        <p:xfrm>
          <a:off x="5334000" y="304801"/>
          <a:ext cx="3581400" cy="5943596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</a:tblGrid>
              <a:tr h="689588">
                <a:tc>
                  <a:txBody>
                    <a:bodyPr/>
                    <a:lstStyle/>
                    <a:p>
                      <a:pPr algn="ctr"/>
                      <a:r>
                        <a:rPr lang="en-IN" b="1" dirty="0" smtClean="0">
                          <a:latin typeface="Cambria" pitchFamily="18" charset="0"/>
                        </a:rPr>
                        <a:t>1</a:t>
                      </a:r>
                      <a:endParaRPr lang="en-IN" b="1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 smtClean="0">
                          <a:latin typeface="Cambria" pitchFamily="18" charset="0"/>
                        </a:rPr>
                        <a:t>2</a:t>
                      </a:r>
                      <a:endParaRPr lang="en-IN" b="1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 smtClean="0">
                          <a:latin typeface="Cambria" pitchFamily="18" charset="0"/>
                        </a:rPr>
                        <a:t>3</a:t>
                      </a:r>
                      <a:endParaRPr lang="en-IN" b="1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 smtClean="0">
                          <a:latin typeface="Cambria" pitchFamily="18" charset="0"/>
                        </a:rPr>
                        <a:t>4</a:t>
                      </a:r>
                      <a:endParaRPr lang="en-IN" b="1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 smtClean="0">
                          <a:latin typeface="Cambria" pitchFamily="18" charset="0"/>
                        </a:rPr>
                        <a:t>5</a:t>
                      </a:r>
                      <a:endParaRPr lang="en-IN" b="1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 smtClean="0">
                          <a:latin typeface="Cambria" pitchFamily="18" charset="0"/>
                        </a:rPr>
                        <a:t>6</a:t>
                      </a:r>
                      <a:endParaRPr lang="en-IN" b="1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 smtClean="0">
                          <a:latin typeface="Cambria" pitchFamily="18" charset="0"/>
                        </a:rPr>
                        <a:t>7</a:t>
                      </a:r>
                      <a:endParaRPr lang="en-IN" b="1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 smtClean="0">
                          <a:latin typeface="Cambria" pitchFamily="18" charset="0"/>
                        </a:rPr>
                        <a:t>8</a:t>
                      </a:r>
                      <a:endParaRPr lang="en-IN" b="1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875668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875668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875668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875668">
                <a:tc>
                  <a:txBody>
                    <a:bodyPr/>
                    <a:lstStyle/>
                    <a:p>
                      <a:pPr algn="ctr"/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875668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875668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/>
        </p:nvGraphicFramePr>
        <p:xfrm>
          <a:off x="304800" y="304800"/>
          <a:ext cx="4876800" cy="594360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4876800"/>
              </a:tblGrid>
              <a:tr h="685554">
                <a:tc>
                  <a:txBody>
                    <a:bodyPr/>
                    <a:lstStyle/>
                    <a:p>
                      <a:r>
                        <a:rPr lang="en-IN" sz="2400" dirty="0" smtClean="0">
                          <a:latin typeface="Cambria" pitchFamily="18" charset="0"/>
                        </a:rPr>
                        <a:t>DESIRABLE COMPONENTS</a:t>
                      </a:r>
                      <a:endParaRPr lang="en-IN" sz="2400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870546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IN" sz="2400" dirty="0" smtClean="0">
                          <a:latin typeface="Cambria" pitchFamily="18" charset="0"/>
                        </a:rPr>
                        <a:t> Clarification of major idea</a:t>
                      </a:r>
                      <a:endParaRPr lang="en-IN" sz="2400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870546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IN" sz="2400" dirty="0" smtClean="0">
                          <a:latin typeface="Cambria" pitchFamily="18" charset="0"/>
                        </a:rPr>
                        <a:t> For emphasizing</a:t>
                      </a:r>
                      <a:endParaRPr lang="en-IN" sz="2400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870546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IN" sz="2400" dirty="0" smtClean="0">
                          <a:latin typeface="Cambria" pitchFamily="18" charset="0"/>
                        </a:rPr>
                        <a:t> For concept/principle</a:t>
                      </a:r>
                      <a:endParaRPr lang="en-IN" sz="2400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870546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IN" sz="2400" dirty="0" smtClean="0">
                          <a:latin typeface="Cambria" pitchFamily="18" charset="0"/>
                        </a:rPr>
                        <a:t> Explaining key word</a:t>
                      </a:r>
                      <a:endParaRPr lang="en-IN" sz="2400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870546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IN" sz="2400" dirty="0" smtClean="0">
                          <a:latin typeface="Cambria" pitchFamily="18" charset="0"/>
                        </a:rPr>
                        <a:t> For focusing</a:t>
                      </a:r>
                      <a:endParaRPr lang="en-IN" sz="2400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905316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IN" sz="2400" dirty="0" smtClean="0">
                          <a:latin typeface="Cambria" pitchFamily="18" charset="0"/>
                        </a:rPr>
                        <a:t> Explaining through different perspectives</a:t>
                      </a:r>
                      <a:endParaRPr lang="en-IN" sz="2400" dirty="0">
                        <a:latin typeface="Cambria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304800"/>
            <a:ext cx="4114800" cy="5821363"/>
          </a:xfrm>
        </p:spPr>
        <p:txBody>
          <a:bodyPr/>
          <a:lstStyle/>
          <a:p>
            <a:pPr>
              <a:lnSpc>
                <a:spcPct val="150000"/>
              </a:lnSpc>
            </a:pPr>
            <a:endParaRPr lang="en-IN" sz="2450" dirty="0" smtClean="0">
              <a:latin typeface="Cambria" pitchFamily="18" charset="0"/>
            </a:endParaRPr>
          </a:p>
          <a:p>
            <a:pPr>
              <a:lnSpc>
                <a:spcPct val="150000"/>
              </a:lnSpc>
            </a:pPr>
            <a:endParaRPr lang="en-IN" dirty="0">
              <a:latin typeface="Cambria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</p:nvPr>
        </p:nvGraphicFramePr>
        <p:xfrm>
          <a:off x="5334000" y="304801"/>
          <a:ext cx="3581400" cy="5562598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</a:tblGrid>
              <a:tr h="1156579">
                <a:tc>
                  <a:txBody>
                    <a:bodyPr/>
                    <a:lstStyle/>
                    <a:p>
                      <a:pPr algn="ctr"/>
                      <a:r>
                        <a:rPr lang="en-IN" b="1" dirty="0" smtClean="0">
                          <a:latin typeface="Cambria" pitchFamily="18" charset="0"/>
                        </a:rPr>
                        <a:t>1</a:t>
                      </a:r>
                      <a:endParaRPr lang="en-IN" b="1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 smtClean="0">
                          <a:latin typeface="Cambria" pitchFamily="18" charset="0"/>
                        </a:rPr>
                        <a:t>2</a:t>
                      </a:r>
                      <a:endParaRPr lang="en-IN" b="1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 smtClean="0">
                          <a:latin typeface="Cambria" pitchFamily="18" charset="0"/>
                        </a:rPr>
                        <a:t>3</a:t>
                      </a:r>
                      <a:endParaRPr lang="en-IN" b="1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 smtClean="0">
                          <a:latin typeface="Cambria" pitchFamily="18" charset="0"/>
                        </a:rPr>
                        <a:t>4</a:t>
                      </a:r>
                      <a:endParaRPr lang="en-IN" b="1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 smtClean="0">
                          <a:latin typeface="Cambria" pitchFamily="18" charset="0"/>
                        </a:rPr>
                        <a:t>5</a:t>
                      </a:r>
                      <a:endParaRPr lang="en-IN" b="1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 smtClean="0">
                          <a:latin typeface="Cambria" pitchFamily="18" charset="0"/>
                        </a:rPr>
                        <a:t>6</a:t>
                      </a:r>
                      <a:endParaRPr lang="en-IN" b="1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 smtClean="0">
                          <a:latin typeface="Cambria" pitchFamily="18" charset="0"/>
                        </a:rPr>
                        <a:t>7</a:t>
                      </a:r>
                      <a:endParaRPr lang="en-IN" b="1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 smtClean="0">
                          <a:latin typeface="Cambria" pitchFamily="18" charset="0"/>
                        </a:rPr>
                        <a:t>8</a:t>
                      </a:r>
                      <a:endParaRPr lang="en-IN" b="1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1468673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1468673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1468673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/>
        </p:nvGraphicFramePr>
        <p:xfrm>
          <a:off x="304800" y="304800"/>
          <a:ext cx="4876800" cy="5562601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4876800"/>
              </a:tblGrid>
              <a:tr h="1156579">
                <a:tc>
                  <a:txBody>
                    <a:bodyPr/>
                    <a:lstStyle/>
                    <a:p>
                      <a:r>
                        <a:rPr lang="en-IN" sz="2400" dirty="0" smtClean="0">
                          <a:latin typeface="Cambria" pitchFamily="18" charset="0"/>
                        </a:rPr>
                        <a:t>UNDESIRABLE COMPONENTS</a:t>
                      </a:r>
                      <a:endParaRPr lang="en-IN" sz="2400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1468674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IN" sz="2400" dirty="0" smtClean="0">
                          <a:latin typeface="Cambria" pitchFamily="18" charset="0"/>
                        </a:rPr>
                        <a:t> Fallacious Repetition</a:t>
                      </a:r>
                      <a:endParaRPr lang="en-IN" sz="2400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1468674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IN" sz="2400" dirty="0" smtClean="0">
                          <a:latin typeface="Cambria" pitchFamily="18" charset="0"/>
                        </a:rPr>
                        <a:t> Unnecessary Repetition</a:t>
                      </a:r>
                      <a:endParaRPr lang="en-IN" sz="2400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1468674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IN" sz="2400" dirty="0" smtClean="0">
                          <a:latin typeface="Cambria" pitchFamily="18" charset="0"/>
                        </a:rPr>
                        <a:t> Prolonged</a:t>
                      </a:r>
                      <a:r>
                        <a:rPr lang="en-IN" sz="2400" baseline="0" dirty="0" smtClean="0">
                          <a:latin typeface="Cambria" pitchFamily="18" charset="0"/>
                        </a:rPr>
                        <a:t> Repetition</a:t>
                      </a:r>
                      <a:endParaRPr lang="en-IN" sz="2400" dirty="0">
                        <a:latin typeface="Cambria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057400"/>
            <a:ext cx="7318248" cy="2895600"/>
          </a:xfrm>
        </p:spPr>
        <p:txBody>
          <a:bodyPr>
            <a:normAutofit fontScale="90000"/>
          </a:bodyPr>
          <a:lstStyle/>
          <a:p>
            <a:pPr algn="just"/>
            <a:r>
              <a:rPr lang="en-IN" b="1" dirty="0" smtClean="0">
                <a:latin typeface="Bradley Hand ITC" pitchFamily="66" charset="0"/>
              </a:rPr>
              <a:t>Planned repetition if handled skilfully by competent teachers, becomes a very important teaching technique.</a:t>
            </a:r>
            <a:endParaRPr lang="en-IN" b="1" dirty="0">
              <a:latin typeface="Bradley Hand ITC" pitchFamily="66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latin typeface="Cambria" pitchFamily="18" charset="0"/>
              </a:rPr>
              <a:t>Introduction to the skill</a:t>
            </a:r>
            <a:endParaRPr lang="en-IN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>
                <a:latin typeface="Georgia" pitchFamily="18" charset="0"/>
              </a:rPr>
              <a:t>The content must be repeated and highlighted.</a:t>
            </a:r>
          </a:p>
          <a:p>
            <a:endParaRPr lang="en-IN" dirty="0" smtClean="0">
              <a:latin typeface="Georgia" pitchFamily="18" charset="0"/>
            </a:endParaRPr>
          </a:p>
          <a:p>
            <a:r>
              <a:rPr lang="en-IN" dirty="0" smtClean="0">
                <a:latin typeface="Georgia" pitchFamily="18" charset="0"/>
              </a:rPr>
              <a:t>Teacher should repeat the important concepts and words orally and should emphasize on it.</a:t>
            </a:r>
          </a:p>
          <a:p>
            <a:endParaRPr lang="en-IN" dirty="0">
              <a:latin typeface="Georg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48600" cy="1143000"/>
          </a:xfrm>
        </p:spPr>
        <p:txBody>
          <a:bodyPr>
            <a:normAutofit/>
          </a:bodyPr>
          <a:lstStyle/>
          <a:p>
            <a:r>
              <a:rPr lang="en-IN" dirty="0" smtClean="0">
                <a:latin typeface="Cambria" pitchFamily="18" charset="0"/>
              </a:rPr>
              <a:t>Purpose of Planned Repetition</a:t>
            </a:r>
            <a:endParaRPr lang="en-IN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>
                <a:latin typeface="Georgia" pitchFamily="18" charset="0"/>
              </a:rPr>
              <a:t>The purpose of this skill is to clarify and reinforce:</a:t>
            </a:r>
            <a:endParaRPr lang="en-IN" dirty="0" smtClean="0">
              <a:latin typeface="Georgia" pitchFamily="18" charset="0"/>
            </a:endParaRPr>
          </a:p>
          <a:p>
            <a:pPr marL="803275" indent="-361950">
              <a:buFont typeface="Wingdings" pitchFamily="2" charset="2"/>
              <a:buChar char="§"/>
            </a:pPr>
            <a:r>
              <a:rPr lang="en-IN" dirty="0" smtClean="0">
                <a:latin typeface="Georgia" pitchFamily="18" charset="0"/>
              </a:rPr>
              <a:t>the ideas</a:t>
            </a:r>
          </a:p>
          <a:p>
            <a:pPr marL="803275" indent="-361950">
              <a:buFont typeface="Wingdings" pitchFamily="2" charset="2"/>
              <a:buChar char="§"/>
            </a:pPr>
            <a:r>
              <a:rPr lang="en-IN" dirty="0" smtClean="0">
                <a:latin typeface="Georgia" pitchFamily="18" charset="0"/>
              </a:rPr>
              <a:t>the key words</a:t>
            </a:r>
          </a:p>
          <a:p>
            <a:pPr marL="803275" indent="-361950">
              <a:buFont typeface="Wingdings" pitchFamily="2" charset="2"/>
              <a:buChar char="§"/>
            </a:pPr>
            <a:r>
              <a:rPr lang="en-IN" dirty="0" smtClean="0">
                <a:latin typeface="Georgia" pitchFamily="18" charset="0"/>
              </a:rPr>
              <a:t>the principles</a:t>
            </a:r>
          </a:p>
          <a:p>
            <a:pPr marL="803275" indent="-361950">
              <a:buFont typeface="Wingdings" pitchFamily="2" charset="2"/>
              <a:buChar char="§"/>
            </a:pPr>
            <a:r>
              <a:rPr lang="en-IN" dirty="0" smtClean="0">
                <a:latin typeface="Georgia" pitchFamily="18" charset="0"/>
              </a:rPr>
              <a:t>the concepts</a:t>
            </a:r>
            <a:endParaRPr lang="en-IN" dirty="0" smtClean="0">
              <a:latin typeface="Georgia" pitchFamily="18" charset="0"/>
            </a:endParaRPr>
          </a:p>
          <a:p>
            <a:pPr marL="441325" indent="0">
              <a:buNone/>
            </a:pPr>
            <a:r>
              <a:rPr lang="en-IN" dirty="0" smtClean="0">
                <a:latin typeface="Georgia" pitchFamily="18" charset="0"/>
              </a:rPr>
              <a:t>in a lecture or discussion.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48600" cy="1143000"/>
          </a:xfrm>
        </p:spPr>
        <p:txBody>
          <a:bodyPr>
            <a:normAutofit/>
          </a:bodyPr>
          <a:lstStyle/>
          <a:p>
            <a:r>
              <a:rPr lang="en-IN" dirty="0" smtClean="0">
                <a:latin typeface="Cambria" pitchFamily="18" charset="0"/>
              </a:rPr>
              <a:t>Uses of Planned Repetition</a:t>
            </a:r>
            <a:endParaRPr lang="en-IN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N" dirty="0" smtClean="0">
                <a:latin typeface="Georgia" pitchFamily="18" charset="0"/>
              </a:rPr>
              <a:t>A powerful technique in focussing</a:t>
            </a:r>
          </a:p>
          <a:p>
            <a:pPr>
              <a:lnSpc>
                <a:spcPct val="150000"/>
              </a:lnSpc>
            </a:pPr>
            <a:r>
              <a:rPr lang="en-IN" dirty="0" smtClean="0">
                <a:latin typeface="Georgia" pitchFamily="18" charset="0"/>
              </a:rPr>
              <a:t>An important technique in highlighting the important points</a:t>
            </a:r>
          </a:p>
          <a:p>
            <a:pPr>
              <a:lnSpc>
                <a:spcPct val="150000"/>
              </a:lnSpc>
            </a:pPr>
            <a:r>
              <a:rPr lang="en-IN" dirty="0" smtClean="0">
                <a:latin typeface="Georgia" pitchFamily="18" charset="0"/>
              </a:rPr>
              <a:t>Describing important points from different point of view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48600" cy="1143000"/>
          </a:xfrm>
        </p:spPr>
        <p:txBody>
          <a:bodyPr>
            <a:normAutofit/>
          </a:bodyPr>
          <a:lstStyle/>
          <a:p>
            <a:r>
              <a:rPr lang="en-IN" dirty="0" smtClean="0">
                <a:latin typeface="Cambria" pitchFamily="18" charset="0"/>
              </a:rPr>
              <a:t>Merit of Planned Repetition</a:t>
            </a:r>
            <a:endParaRPr lang="en-IN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19100" indent="22225">
              <a:lnSpc>
                <a:spcPct val="150000"/>
              </a:lnSpc>
              <a:buNone/>
            </a:pPr>
            <a:r>
              <a:rPr lang="en-IN" dirty="0" smtClean="0">
                <a:latin typeface="Georgia" pitchFamily="18" charset="0"/>
              </a:rPr>
              <a:t>Its proper use may direct students’ attention to points which the teacher wish to emphasize.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48600" cy="1143000"/>
          </a:xfrm>
        </p:spPr>
        <p:txBody>
          <a:bodyPr>
            <a:normAutofit/>
          </a:bodyPr>
          <a:lstStyle/>
          <a:p>
            <a:r>
              <a:rPr lang="en-IN" dirty="0" smtClean="0">
                <a:latin typeface="Cambria" pitchFamily="18" charset="0"/>
              </a:rPr>
              <a:t>Demerit of Planned Repetition</a:t>
            </a:r>
            <a:endParaRPr lang="en-IN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19100" indent="22225">
              <a:lnSpc>
                <a:spcPct val="150000"/>
              </a:lnSpc>
              <a:buNone/>
            </a:pPr>
            <a:r>
              <a:rPr lang="en-IN" dirty="0" smtClean="0">
                <a:latin typeface="Georgia" pitchFamily="18" charset="0"/>
              </a:rPr>
              <a:t>Improper use of this skill may cause confusion and poor learning among the students.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438400"/>
            <a:ext cx="7391400" cy="1828800"/>
          </a:xfrm>
        </p:spPr>
        <p:txBody>
          <a:bodyPr>
            <a:normAutofit/>
          </a:bodyPr>
          <a:lstStyle/>
          <a:p>
            <a:r>
              <a:rPr lang="en-IN" dirty="0" smtClean="0">
                <a:latin typeface="Cambria" pitchFamily="18" charset="0"/>
              </a:rPr>
              <a:t>TYPES OF PLANNED REPETITION</a:t>
            </a:r>
            <a:endParaRPr lang="en-IN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48600" cy="1143000"/>
          </a:xfrm>
        </p:spPr>
        <p:txBody>
          <a:bodyPr>
            <a:normAutofit/>
          </a:bodyPr>
          <a:lstStyle/>
          <a:p>
            <a:r>
              <a:rPr lang="en-IN" dirty="0" smtClean="0">
                <a:latin typeface="Cambria" pitchFamily="18" charset="0"/>
              </a:rPr>
              <a:t>Simple Repetition</a:t>
            </a:r>
            <a:endParaRPr lang="en-IN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N" dirty="0" smtClean="0">
                <a:latin typeface="Georgia" pitchFamily="18" charset="0"/>
              </a:rPr>
              <a:t>It occurs immediately after presenting a point or an idea.</a:t>
            </a:r>
          </a:p>
          <a:p>
            <a:pPr>
              <a:lnSpc>
                <a:spcPct val="150000"/>
              </a:lnSpc>
            </a:pPr>
            <a:r>
              <a:rPr lang="en-IN" dirty="0" smtClean="0">
                <a:latin typeface="Georgia" pitchFamily="18" charset="0"/>
              </a:rPr>
              <a:t>It is done in order </a:t>
            </a:r>
            <a:r>
              <a:rPr lang="en-IN" dirty="0" smtClean="0">
                <a:latin typeface="Georgia" pitchFamily="18" charset="0"/>
              </a:rPr>
              <a:t>t</a:t>
            </a:r>
            <a:r>
              <a:rPr lang="en-IN" dirty="0" smtClean="0">
                <a:latin typeface="Georgia" pitchFamily="18" charset="0"/>
              </a:rPr>
              <a:t>o emphasize new point or idea, new words, concepts, formulae, and demonstration of the use of a new device.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48600" cy="1143000"/>
          </a:xfrm>
        </p:spPr>
        <p:txBody>
          <a:bodyPr>
            <a:normAutofit/>
          </a:bodyPr>
          <a:lstStyle/>
          <a:p>
            <a:r>
              <a:rPr lang="en-IN" dirty="0" smtClean="0">
                <a:latin typeface="Cambria" pitchFamily="18" charset="0"/>
              </a:rPr>
              <a:t>Spaced Repetition</a:t>
            </a:r>
            <a:endParaRPr lang="en-IN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N" dirty="0" smtClean="0">
                <a:latin typeface="Georgia" pitchFamily="18" charset="0"/>
              </a:rPr>
              <a:t>A major point or principle is repeated at different intervals during the lesson.</a:t>
            </a:r>
          </a:p>
          <a:p>
            <a:pPr>
              <a:lnSpc>
                <a:spcPct val="150000"/>
              </a:lnSpc>
            </a:pPr>
            <a:r>
              <a:rPr lang="en-IN" dirty="0" smtClean="0">
                <a:latin typeface="Georgia" pitchFamily="18" charset="0"/>
              </a:rPr>
              <a:t>It is helpful in reminding learners about the salient points discussed during the course of lesson.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Technic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107</TotalTime>
  <Words>347</Words>
  <Application>Microsoft Office PowerPoint</Application>
  <PresentationFormat>On-screen Show (4:3)</PresentationFormat>
  <Paragraphs>63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Technic</vt:lpstr>
      <vt:lpstr>SKILL OF PLANNED REPETITION</vt:lpstr>
      <vt:lpstr>Introduction to the skill</vt:lpstr>
      <vt:lpstr>Purpose of Planned Repetition</vt:lpstr>
      <vt:lpstr>Uses of Planned Repetition</vt:lpstr>
      <vt:lpstr>Merit of Planned Repetition</vt:lpstr>
      <vt:lpstr>Demerit of Planned Repetition</vt:lpstr>
      <vt:lpstr>TYPES OF PLANNED REPETITION</vt:lpstr>
      <vt:lpstr>Simple Repetition</vt:lpstr>
      <vt:lpstr>Spaced Repetition</vt:lpstr>
      <vt:lpstr>Cumulative Repetition</vt:lpstr>
      <vt:lpstr>Massed Repetition</vt:lpstr>
      <vt:lpstr>COMPONENTS OF PLANNED REPETITION SKILL</vt:lpstr>
      <vt:lpstr>Slide 13</vt:lpstr>
      <vt:lpstr>Slide 14</vt:lpstr>
      <vt:lpstr>Planned repetition if handled skilfully by competent teachers, becomes a very important teaching technique.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SKILL OF PLANNED REPETITION</dc:title>
  <dc:creator>Siddhi Sood</dc:creator>
  <cp:lastModifiedBy>Sood</cp:lastModifiedBy>
  <cp:revision>33</cp:revision>
  <dcterms:created xsi:type="dcterms:W3CDTF">2006-08-16T00:00:00Z</dcterms:created>
  <dcterms:modified xsi:type="dcterms:W3CDTF">2017-12-21T17:55:35Z</dcterms:modified>
</cp:coreProperties>
</file>